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4" r:id="rId5"/>
    <p:sldId id="263" r:id="rId6"/>
    <p:sldId id="265" r:id="rId7"/>
    <p:sldId id="261" r:id="rId8"/>
    <p:sldId id="266" r:id="rId9"/>
    <p:sldId id="267" r:id="rId10"/>
    <p:sldId id="269" r:id="rId11"/>
    <p:sldId id="268" r:id="rId12"/>
    <p:sldId id="270" r:id="rId13"/>
    <p:sldId id="271" r:id="rId14"/>
    <p:sldId id="258" r:id="rId15"/>
    <p:sldId id="259" r:id="rId16"/>
    <p:sldId id="260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30/06/2017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5ADBBFA0-8428-49A1-9330-0150A80655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8897" y="1026560"/>
            <a:ext cx="3123583" cy="4146957"/>
          </a:xfrm>
          <a:prstGeom prst="rect">
            <a:avLst/>
          </a:prstGeom>
        </p:spPr>
      </p:pic>
      <p:sp>
        <p:nvSpPr>
          <p:cNvPr id="9" name="Freeform: Shape 8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878506" cy="6857998"/>
          </a:xfrm>
          <a:custGeom>
            <a:avLst/>
            <a:gdLst>
              <a:gd name="connsiteX0" fmla="*/ 0 w 6878506"/>
              <a:gd name="connsiteY0" fmla="*/ 0 h 6857998"/>
              <a:gd name="connsiteX1" fmla="*/ 3692371 w 6878506"/>
              <a:gd name="connsiteY1" fmla="*/ 0 h 6857998"/>
              <a:gd name="connsiteX2" fmla="*/ 4492042 w 6878506"/>
              <a:gd name="connsiteY2" fmla="*/ 0 h 6857998"/>
              <a:gd name="connsiteX3" fmla="*/ 4496225 w 6878506"/>
              <a:gd name="connsiteY3" fmla="*/ 0 h 6857998"/>
              <a:gd name="connsiteX4" fmla="*/ 6878506 w 6878506"/>
              <a:gd name="connsiteY4" fmla="*/ 6857998 h 6857998"/>
              <a:gd name="connsiteX5" fmla="*/ 1310090 w 6878506"/>
              <a:gd name="connsiteY5" fmla="*/ 6857998 h 6857998"/>
              <a:gd name="connsiteX6" fmla="*/ 1310285 w 6878506"/>
              <a:gd name="connsiteY6" fmla="*/ 6857436 h 6857998"/>
              <a:gd name="connsiteX7" fmla="*/ 0 w 6878506"/>
              <a:gd name="connsiteY7" fmla="*/ 6857436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78506" h="6857998">
                <a:moveTo>
                  <a:pt x="0" y="0"/>
                </a:moveTo>
                <a:lnTo>
                  <a:pt x="3692371" y="0"/>
                </a:lnTo>
                <a:lnTo>
                  <a:pt x="4492042" y="0"/>
                </a:lnTo>
                <a:lnTo>
                  <a:pt x="4496225" y="0"/>
                </a:lnTo>
                <a:lnTo>
                  <a:pt x="6878506" y="6857998"/>
                </a:lnTo>
                <a:lnTo>
                  <a:pt x="1310090" y="6857998"/>
                </a:lnTo>
                <a:lnTo>
                  <a:pt x="1310285" y="6857436"/>
                </a:lnTo>
                <a:lnTo>
                  <a:pt x="0" y="6857436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1" name="Freeform 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6058539" cy="6857999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03504" y="2807494"/>
            <a:ext cx="3711321" cy="1988400"/>
          </a:xfrm>
        </p:spPr>
        <p:txBody>
          <a:bodyPr anchor="t">
            <a:normAutofit/>
          </a:bodyPr>
          <a:lstStyle/>
          <a:p>
            <a:pPr algn="l">
              <a:lnSpc>
                <a:spcPct val="80000"/>
              </a:lnSpc>
            </a:pPr>
            <a:r>
              <a:rPr lang="es-CO" sz="3700" b="1" i="1" dirty="0">
                <a:solidFill>
                  <a:schemeClr val="bg1"/>
                </a:solidFill>
              </a:rPr>
              <a:t>PELIGRO DE RECHAZAR EL LLAMADO DE DIOS</a:t>
            </a:r>
          </a:p>
        </p:txBody>
      </p:sp>
    </p:spTree>
    <p:extLst>
      <p:ext uri="{BB962C8B-B14F-4D97-AF65-F5344CB8AC3E}">
        <p14:creationId xmlns:p14="http://schemas.microsoft.com/office/powerpoint/2010/main" val="192559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92696"/>
            <a:ext cx="7704856" cy="547260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0950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DB8A8F2-5D3F-4F44-8F60-66DACF37F8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1926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dirty="0"/>
              <a:t>“</a:t>
            </a:r>
            <a:r>
              <a:rPr lang="es-CO" sz="3000" dirty="0"/>
              <a:t>Dice el Espíritu Santo”. O sea que, debe haber Un  reconocimiento de que el Espíritu Santo es el medio de comunicación entre Dios y el hombre.</a:t>
            </a:r>
          </a:p>
          <a:p>
            <a:pPr marL="0" indent="0">
              <a:buNone/>
            </a:pPr>
            <a:endParaRPr lang="es-CO" sz="3000" dirty="0"/>
          </a:p>
          <a:p>
            <a:pPr marL="400050" lvl="1" indent="0">
              <a:buNone/>
            </a:pPr>
            <a:r>
              <a:rPr lang="es-CO" sz="2600" dirty="0"/>
              <a:t>“</a:t>
            </a:r>
            <a:r>
              <a:rPr lang="es-CO" sz="2600" u="sng" dirty="0"/>
              <a:t>Si oyereis </a:t>
            </a:r>
            <a:r>
              <a:rPr lang="es-CO" sz="2600" dirty="0"/>
              <a:t>hoy su voz”. Se presenta Con lenguaje claro e inconfundible la libre elección del hombre al aceptar o rechazar la misericordiosa invitación de Dios.  Dios no ha predestinado a unos para que acepten su misericordia, y a otros para que la rechacen, como lo dijo Jesús. </a:t>
            </a:r>
            <a:r>
              <a:rPr lang="es-CO" sz="2600" dirty="0">
                <a:solidFill>
                  <a:srgbClr val="FF0000"/>
                </a:solidFill>
              </a:rPr>
              <a:t>(Ver Juan 3:17-20).</a:t>
            </a:r>
            <a:r>
              <a:rPr lang="es-CO" sz="2600" dirty="0"/>
              <a:t>  </a:t>
            </a:r>
          </a:p>
          <a:p>
            <a:pPr marL="0" indent="0">
              <a:buNone/>
            </a:pPr>
            <a:endParaRPr lang="es-CO" sz="3000" dirty="0"/>
          </a:p>
          <a:p>
            <a:pPr marL="0" indent="0">
              <a:buNone/>
            </a:pPr>
            <a:r>
              <a:rPr lang="es-CO" sz="3000" dirty="0"/>
              <a:t>Note que se incluye más que el simple oír.  Se hace referencia a un </a:t>
            </a:r>
            <a:r>
              <a:rPr lang="es-CO" sz="3000" u="sng" dirty="0"/>
              <a:t>oír atento, eficaz; es decir, un oír que produzca la debida acción</a:t>
            </a:r>
            <a:r>
              <a:rPr lang="es-CO" sz="3000" dirty="0"/>
              <a:t>.  </a:t>
            </a:r>
            <a:r>
              <a:rPr lang="es-CO" sz="3000" dirty="0">
                <a:solidFill>
                  <a:srgbClr val="FF0000"/>
                </a:solidFill>
              </a:rPr>
              <a:t>(Ver Mat.7:24-27; Ap.1:3). </a:t>
            </a:r>
          </a:p>
        </p:txBody>
      </p:sp>
    </p:spTree>
    <p:extLst>
      <p:ext uri="{BB962C8B-B14F-4D97-AF65-F5344CB8AC3E}">
        <p14:creationId xmlns:p14="http://schemas.microsoft.com/office/powerpoint/2010/main" val="2233917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75180E-4143-4CD7-A4E6-B150D61993BD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CO" b="1" i="1" dirty="0"/>
              <a:t>Tu salvación depende únicamente de tu elección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EA7AFA5-C52E-49F0-BD6C-5CB0ED713E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373216"/>
            <a:ext cx="8229600" cy="115212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b="1" i="1" dirty="0"/>
              <a:t>Desde que Dios nos creó, nos creó así, con libre albedrío. Por tanto si te pierdes, no le eches la culpa a Dios, Ni a nadie más, tu eres el responsable.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3689DAF-2D55-4250-B360-2341C86EC1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44824"/>
            <a:ext cx="3383439" cy="323086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54F7B4E-AA15-4FD4-AD9D-3AA86A6CC912}"/>
              </a:ext>
            </a:extLst>
          </p:cNvPr>
          <p:cNvSpPr/>
          <p:nvPr/>
        </p:nvSpPr>
        <p:spPr>
          <a:xfrm>
            <a:off x="5980" y="1844824"/>
            <a:ext cx="3380887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s-CO" dirty="0"/>
              <a:t>Tu tienes que decidir, que camino vas a tomar: Obedeces o desobedeces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63DFC9EE-C303-40A1-8FB7-DB8AD08B74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904" y="1844824"/>
            <a:ext cx="5436096" cy="3230860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38629BB0-0CE6-4B01-8AE5-85D2C3F7CBD0}"/>
              </a:ext>
            </a:extLst>
          </p:cNvPr>
          <p:cNvSpPr/>
          <p:nvPr/>
        </p:nvSpPr>
        <p:spPr>
          <a:xfrm rot="20232161">
            <a:off x="1787191" y="3046795"/>
            <a:ext cx="13901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rgbClr val="FFFF00"/>
                </a:solidFill>
              </a:rPr>
              <a:t>Obediencia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900FBA3-1B10-4856-8451-2E05C6221F28}"/>
              </a:ext>
            </a:extLst>
          </p:cNvPr>
          <p:cNvSpPr/>
          <p:nvPr/>
        </p:nvSpPr>
        <p:spPr>
          <a:xfrm rot="1153955">
            <a:off x="-94875" y="3140508"/>
            <a:ext cx="189285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>
                <a:solidFill>
                  <a:srgbClr val="FFFF00"/>
                </a:solidFill>
              </a:rPr>
              <a:t>Desobediencia</a:t>
            </a:r>
            <a:r>
              <a:rPr lang="es-CO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41697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363BC48-C45E-4F80-9608-C2F8541588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dirty="0"/>
              <a:t>La segunda parte del versículo 8, de Hebreos 3, “Si oyereis </a:t>
            </a:r>
            <a:r>
              <a:rPr lang="es-CO" b="1" u="sng" dirty="0"/>
              <a:t>hoy su voz</a:t>
            </a:r>
            <a:r>
              <a:rPr lang="es-CO" u="sng" dirty="0"/>
              <a:t>”</a:t>
            </a:r>
            <a:r>
              <a:rPr lang="es-CO" dirty="0"/>
              <a:t>. Este “hoy” del salmo 95:7, de David se refería a sus propios días, pero el autor de Hebreos declara, guiado por la Inspiración, que la verdad que aquí se presenta se aplicaba con igual fuerza en los días del NT.  </a:t>
            </a:r>
          </a:p>
          <a:p>
            <a:pPr marL="0" indent="0">
              <a:buNone/>
            </a:pPr>
            <a:r>
              <a:rPr lang="es-CO" dirty="0"/>
              <a:t>El Espíritu Santo nos da hoy este mismo mensaje (ver Heb.4:7-9).  Esta misma misericordiosa exhortación que invita a los hombres a encontrar en Cristo “reposo” para el alma- </a:t>
            </a:r>
            <a:r>
              <a:rPr lang="es-CO" u="sng" dirty="0"/>
              <a:t>¿Cuándo? ¡HOY!</a:t>
            </a:r>
            <a:r>
              <a:rPr lang="es-CO" dirty="0"/>
              <a:t>-, se ha proclamado de generación en generación.  Pero la misericordia pronto cesará de suplicar, y terminará el día de salvación, y ya no se invitará más.  </a:t>
            </a:r>
          </a:p>
          <a:p>
            <a:r>
              <a:rPr lang="es-CO" dirty="0"/>
              <a:t> Ese hoy se repite vez tras vez en los cap. 3:13 dice: “</a:t>
            </a:r>
            <a:r>
              <a:rPr lang="es-CO" i="1" dirty="0"/>
              <a:t>antes exhortaos los unos a los otros cada día, entre tanto que se dice: </a:t>
            </a:r>
            <a:r>
              <a:rPr lang="es-CO" b="1" i="1" u="sng" dirty="0"/>
              <a:t>Hoy</a:t>
            </a:r>
            <a:r>
              <a:rPr lang="es-CO" i="1" dirty="0"/>
              <a:t>; para que ninguno de vosotros se endurezca por el engaño del pecado-y </a:t>
            </a:r>
            <a:r>
              <a:rPr lang="es-CO" u="sng" dirty="0"/>
              <a:t>postergue su entrega a cristo</a:t>
            </a:r>
            <a:r>
              <a:rPr lang="es-CO" dirty="0"/>
              <a:t>-. </a:t>
            </a:r>
            <a:r>
              <a:rPr lang="es-CO" dirty="0">
                <a:solidFill>
                  <a:srgbClr val="FF0000"/>
                </a:solidFill>
              </a:rPr>
              <a:t>Verso 15</a:t>
            </a:r>
            <a:r>
              <a:rPr lang="es-CO" dirty="0"/>
              <a:t>. “</a:t>
            </a:r>
            <a:r>
              <a:rPr lang="es-CO" i="1" dirty="0"/>
              <a:t>entre tanto que se dice: Si oyereis </a:t>
            </a:r>
            <a:r>
              <a:rPr lang="es-CO" b="1" i="1" u="sng" dirty="0"/>
              <a:t>hoy</a:t>
            </a:r>
            <a:r>
              <a:rPr lang="es-CO" i="1" dirty="0"/>
              <a:t> su voz, No endurezcáis vuestros corazones</a:t>
            </a:r>
            <a:r>
              <a:rPr lang="es-CO" dirty="0"/>
              <a:t>”, etc. etc.</a:t>
            </a:r>
          </a:p>
          <a:p>
            <a:r>
              <a:rPr lang="es-CO" dirty="0"/>
              <a:t>La conclusión a la cual se llega con este tema es que aún “queda un reposo para el pueblo de Dios”- el sábado- </a:t>
            </a:r>
            <a:r>
              <a:rPr lang="es-CO" dirty="0">
                <a:solidFill>
                  <a:srgbClr val="FF0000"/>
                </a:solidFill>
              </a:rPr>
              <a:t>(ver Heb.4:9) </a:t>
            </a:r>
            <a:r>
              <a:rPr lang="es-CO" dirty="0"/>
              <a:t>y por lo tanto debemos acercarnos “</a:t>
            </a:r>
            <a:r>
              <a:rPr lang="es-CO" i="1" dirty="0"/>
              <a:t>confiadamente al trono de la gracia</a:t>
            </a:r>
            <a:r>
              <a:rPr lang="es-CO" dirty="0"/>
              <a:t>- </a:t>
            </a:r>
            <a:r>
              <a:rPr lang="es-CO" b="1" u="sng" dirty="0"/>
              <a:t>¿Cuándo? ¡HOY</a:t>
            </a:r>
            <a:r>
              <a:rPr lang="es-CO" dirty="0"/>
              <a:t>!, </a:t>
            </a:r>
            <a:r>
              <a:rPr lang="es-CO" i="1" dirty="0"/>
              <a:t>para alcanzar misericordia y hallar gracia para el oportuno socorro</a:t>
            </a:r>
            <a:r>
              <a:rPr lang="es-CO" dirty="0"/>
              <a:t>” </a:t>
            </a:r>
            <a:r>
              <a:rPr lang="es-CO" dirty="0">
                <a:solidFill>
                  <a:srgbClr val="FF0000"/>
                </a:solidFill>
              </a:rPr>
              <a:t>(Ver Heb.3:16). </a:t>
            </a:r>
          </a:p>
        </p:txBody>
      </p:sp>
    </p:spTree>
    <p:extLst>
      <p:ext uri="{BB962C8B-B14F-4D97-AF65-F5344CB8AC3E}">
        <p14:creationId xmlns:p14="http://schemas.microsoft.com/office/powerpoint/2010/main" val="329208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BFAD206-E584-4EC3-84AC-F5B9103D20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Nótese la coherencia del hilo del razonamiento a través de estas expresiones:</a:t>
            </a:r>
          </a:p>
          <a:p>
            <a:pPr marL="0" indent="0" algn="ctr">
              <a:buNone/>
            </a:pPr>
            <a:r>
              <a:rPr lang="es-CO" dirty="0"/>
              <a:t> </a:t>
            </a:r>
          </a:p>
          <a:p>
            <a:pPr marL="0" indent="0" algn="ctr">
              <a:buNone/>
            </a:pPr>
            <a:r>
              <a:rPr lang="es-CO" dirty="0"/>
              <a:t>“si retenemos firme... la confianza”-¿</a:t>
            </a:r>
            <a:r>
              <a:rPr lang="es-CO" b="1" dirty="0"/>
              <a:t>Cuándo? ¡Hoy</a:t>
            </a:r>
            <a:r>
              <a:rPr lang="es-CO" dirty="0"/>
              <a:t>!- </a:t>
            </a:r>
            <a:r>
              <a:rPr lang="es-CO" dirty="0">
                <a:solidFill>
                  <a:srgbClr val="FF0000"/>
                </a:solidFill>
              </a:rPr>
              <a:t>(Heb.3:6);</a:t>
            </a:r>
          </a:p>
          <a:p>
            <a:pPr marL="0" indent="0" algn="ctr">
              <a:buNone/>
            </a:pPr>
            <a:r>
              <a:rPr lang="es-CO" dirty="0"/>
              <a:t> “retengamos nuestra profesión”- ¿</a:t>
            </a:r>
            <a:r>
              <a:rPr lang="es-CO" b="1" dirty="0"/>
              <a:t>Cuándo? ¡Hoy</a:t>
            </a:r>
            <a:r>
              <a:rPr lang="es-CO" dirty="0"/>
              <a:t>! </a:t>
            </a:r>
            <a:r>
              <a:rPr lang="es-CO" dirty="0">
                <a:solidFill>
                  <a:srgbClr val="FF0000"/>
                </a:solidFill>
              </a:rPr>
              <a:t>(Heb.4:14); </a:t>
            </a:r>
          </a:p>
          <a:p>
            <a:pPr marL="0" indent="0" algn="ctr">
              <a:buNone/>
            </a:pPr>
            <a:r>
              <a:rPr lang="es-CO" dirty="0"/>
              <a:t>“acerquémonos, pues, confiadamente al trono de la gracia”-¿</a:t>
            </a:r>
            <a:r>
              <a:rPr lang="es-CO" b="1" dirty="0"/>
              <a:t>Cuándo? ¡Hoy</a:t>
            </a:r>
            <a:r>
              <a:rPr lang="es-CO" dirty="0"/>
              <a:t>! </a:t>
            </a:r>
            <a:r>
              <a:rPr lang="es-CO" dirty="0">
                <a:solidFill>
                  <a:srgbClr val="FF0000"/>
                </a:solidFill>
              </a:rPr>
              <a:t>(Heb.4:16).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76911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8FF6CF0-19E6-4BF6-98AF-16259C7168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Muchas personas no ven el peligro de postergar su entrega a Jesús HOY, y deciden esperar para otro día, y dar el paso más importante de su vida, en lugar de darlo Hoy, cuando el mañana es incierto, para tomar una decisión de aceptar a Jesucristo como su Señor y Salvador. </a:t>
            </a:r>
          </a:p>
          <a:p>
            <a:pPr marL="0" indent="0" algn="ctr">
              <a:buNone/>
            </a:pPr>
            <a:endParaRPr lang="es-CO" dirty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es-CO" dirty="0">
                <a:solidFill>
                  <a:srgbClr val="FFFF00"/>
                </a:solidFill>
              </a:rPr>
              <a:t>Juan 3:18 </a:t>
            </a:r>
            <a:r>
              <a:rPr lang="es-CO" dirty="0"/>
              <a:t>dice: “</a:t>
            </a:r>
            <a:r>
              <a:rPr lang="es-CO" i="1" dirty="0"/>
              <a:t>El que en él cree, no es condenado; pero el que no cree, ya ha sido condenado, porque no ha creído en el nombre del unigénito Hijo de Dios</a:t>
            </a:r>
            <a:r>
              <a:rPr lang="es-CO" dirty="0"/>
              <a:t>”.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69076303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D3FCCA5-8C99-4AF4-8320-728926D719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La gente muchas veces dice, mañana será otro día, voy a tomar una decisión entonces. Pero en </a:t>
            </a:r>
            <a:r>
              <a:rPr lang="es-CO" dirty="0">
                <a:solidFill>
                  <a:srgbClr val="FF0000"/>
                </a:solidFill>
              </a:rPr>
              <a:t>Santiago 4:14 </a:t>
            </a:r>
            <a:r>
              <a:rPr lang="es-CO" dirty="0"/>
              <a:t>leemos: </a:t>
            </a:r>
          </a:p>
          <a:p>
            <a:pPr marL="0" indent="0" algn="ctr">
              <a:buNone/>
            </a:pPr>
            <a:r>
              <a:rPr lang="es-CO" dirty="0"/>
              <a:t>“</a:t>
            </a:r>
            <a:r>
              <a:rPr lang="es-CO" b="1" i="1" dirty="0"/>
              <a:t>Sin embargo, no sabéis lo que será mañana. Porque ¿qué es vuestra vida? Ciertamente es neblina que se aparece por un poco de tiempo, y luego se desvanece</a:t>
            </a:r>
            <a:r>
              <a:rPr lang="es-CO" dirty="0"/>
              <a:t>“. </a:t>
            </a:r>
          </a:p>
          <a:p>
            <a:pPr marL="0" indent="0" algn="ctr">
              <a:buNone/>
            </a:pPr>
            <a:r>
              <a:rPr lang="es-CO" dirty="0"/>
              <a:t>Su última oportunidad de aceptar el regalo de la salvación dada por medio de la gracia podría ser hoy. Piense en esto, muchos incrédulos parecen estar satisfechos con su vida actual y abandonan su necesidad espiritual. </a:t>
            </a:r>
          </a:p>
          <a:p>
            <a:pPr marL="0" indent="0" algn="ctr">
              <a:buNone/>
            </a:pPr>
            <a:r>
              <a:rPr lang="es-CO" dirty="0"/>
              <a:t>Muchos entienden el evangelio y dan cuenta de su necesidad de ser salvo, pero eso no es suficiente, y aun así todavía postergan una decisión. </a:t>
            </a:r>
          </a:p>
        </p:txBody>
      </p:sp>
    </p:spTree>
    <p:extLst>
      <p:ext uri="{BB962C8B-B14F-4D97-AF65-F5344CB8AC3E}">
        <p14:creationId xmlns:p14="http://schemas.microsoft.com/office/powerpoint/2010/main" val="188029644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C9CDD2-CBF9-4419-BCD8-8078551D4FD9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CO" dirty="0"/>
              <a:t>El asunto es entre tu y Dios solamente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BB5C8C6-22E0-425D-A45A-962780D7ED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157192"/>
            <a:ext cx="8229600" cy="151216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b="1" i="1" dirty="0"/>
              <a:t>Esta decisión es tan personal que nadie lo puede hacer por ti. </a:t>
            </a:r>
          </a:p>
          <a:p>
            <a:pPr marL="0" indent="0" algn="ctr">
              <a:buNone/>
            </a:pPr>
            <a:r>
              <a:rPr lang="es-CO" b="1" i="1" dirty="0"/>
              <a:t>Está en juego: La vida eterna o la muerte eterna. </a:t>
            </a:r>
          </a:p>
          <a:p>
            <a:pPr marL="0" indent="0" algn="ctr">
              <a:buNone/>
            </a:pPr>
            <a:r>
              <a:rPr lang="es-CO" b="1" i="1" dirty="0"/>
              <a:t>¿Qué decides?</a:t>
            </a:r>
          </a:p>
          <a:p>
            <a:pPr marL="0" indent="0" algn="ctr">
              <a:buNone/>
            </a:pPr>
            <a:r>
              <a:rPr lang="es-CO" b="1" i="1" dirty="0"/>
              <a:t>Si decides la vida eterna, hazlo por amor a Jesús.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9B3EB62-24DF-4059-8294-905A0BFC12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352" y="1772816"/>
            <a:ext cx="3013528" cy="31701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7D4E6875-0D81-4A61-93F9-C30F6BF41A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176" y="1772815"/>
            <a:ext cx="2530624" cy="3170099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3DCC0BA6-517C-442D-8578-46B2D00CC4D6}"/>
              </a:ext>
            </a:extLst>
          </p:cNvPr>
          <p:cNvSpPr/>
          <p:nvPr/>
        </p:nvSpPr>
        <p:spPr>
          <a:xfrm>
            <a:off x="3635896" y="1772816"/>
            <a:ext cx="2376264" cy="31700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s-CO" sz="2000" b="1" dirty="0"/>
              <a:t>Piensa en la trascendencia de tomar una decisión equivocada: </a:t>
            </a:r>
          </a:p>
          <a:p>
            <a:pPr algn="ctr"/>
            <a:r>
              <a:rPr lang="es-CO" sz="2000" b="1" dirty="0"/>
              <a:t>Eva, sabiendo lo que Dios le había pedido que no hiciera, sin embargo lo hizo, y ya sabes los resultados. </a:t>
            </a:r>
          </a:p>
        </p:txBody>
      </p:sp>
    </p:spTree>
    <p:extLst>
      <p:ext uri="{BB962C8B-B14F-4D97-AF65-F5344CB8AC3E}">
        <p14:creationId xmlns:p14="http://schemas.microsoft.com/office/powerpoint/2010/main" val="2119907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C86ACB-41DC-4C3E-9351-2FF135DA0901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s-CO" b="1" i="1" dirty="0"/>
              <a:t>No es por asust</a:t>
            </a:r>
            <a:r>
              <a:rPr lang="es-CO" b="1" dirty="0"/>
              <a:t>arte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83DD5C-F2CC-47FF-AD0F-6E20B87B31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229200"/>
            <a:ext cx="8229600" cy="136815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b="1" i="1" dirty="0"/>
              <a:t>Esto es una realidad: </a:t>
            </a:r>
          </a:p>
          <a:p>
            <a:pPr marL="0" indent="0" algn="ctr">
              <a:buNone/>
            </a:pPr>
            <a:r>
              <a:rPr lang="es-CO" b="1" i="1" dirty="0"/>
              <a:t>La Biblia nos presenta solamente dos opciones. </a:t>
            </a:r>
          </a:p>
          <a:p>
            <a:pPr marL="0" indent="0" algn="ctr">
              <a:buNone/>
            </a:pPr>
            <a:r>
              <a:rPr lang="es-CO" b="1" i="1" dirty="0"/>
              <a:t>Vida eterna o muerte eterna.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FF24971-8F39-45B2-A4F1-28373FF880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99553"/>
            <a:ext cx="2987824" cy="3407643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22D34ECD-B12C-4121-899D-1A1455C6BE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848" y="1628800"/>
            <a:ext cx="3024336" cy="340764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467C6C5-2A1D-49EF-883A-41DD535DAA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9850" y="1639642"/>
            <a:ext cx="2724150" cy="336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903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1D45B00-F79E-49A3-9562-93E99790B3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s-CO" dirty="0"/>
              <a:t>Es posible que haya otra oportunidad, pero es presuntuoso y peligroso para imponer a la misericordia paciente de Dios. </a:t>
            </a:r>
          </a:p>
          <a:p>
            <a:pPr lvl="1"/>
            <a:endParaRPr lang="es-CO" dirty="0"/>
          </a:p>
          <a:p>
            <a:pPr lvl="1"/>
            <a:r>
              <a:rPr lang="es-CO" dirty="0"/>
              <a:t>Hoy es el día de la salvación. . . He aquí, ahora es “</a:t>
            </a:r>
            <a:r>
              <a:rPr lang="es-CO" b="1" dirty="0"/>
              <a:t>el momento favorable</a:t>
            </a:r>
            <a:r>
              <a:rPr lang="es-CO" dirty="0"/>
              <a:t>,” he aquí, ahora es “</a:t>
            </a:r>
            <a:r>
              <a:rPr lang="es-CO" b="1" dirty="0"/>
              <a:t>el día de salvación</a:t>
            </a:r>
            <a:r>
              <a:rPr lang="es-CO" dirty="0"/>
              <a:t>”, dice </a:t>
            </a:r>
            <a:r>
              <a:rPr lang="es-CO" dirty="0">
                <a:solidFill>
                  <a:srgbClr val="FF0000"/>
                </a:solidFill>
              </a:rPr>
              <a:t>2 Corintios 6:2</a:t>
            </a:r>
            <a:r>
              <a:rPr lang="es-CO" dirty="0"/>
              <a:t>. </a:t>
            </a:r>
          </a:p>
          <a:p>
            <a:pPr lvl="1"/>
            <a:endParaRPr lang="es-CO" dirty="0"/>
          </a:p>
          <a:p>
            <a:pPr lvl="1"/>
            <a:r>
              <a:rPr lang="es-CO" dirty="0"/>
              <a:t>¡El tiempo para aceptar el regalo de Dios es ahora! No espere, o puede ser que sea demasiado tarde: Dios dice: “</a:t>
            </a:r>
            <a:r>
              <a:rPr lang="es-CO" b="1" dirty="0"/>
              <a:t>Es una cosa terrible caer en las manos del Dios vivo</a:t>
            </a:r>
            <a:r>
              <a:rPr lang="es-CO" dirty="0"/>
              <a:t>”, </a:t>
            </a:r>
            <a:r>
              <a:rPr lang="es-CO" dirty="0">
                <a:solidFill>
                  <a:srgbClr val="FF0000"/>
                </a:solidFill>
              </a:rPr>
              <a:t>Hebreos 10:31</a:t>
            </a:r>
            <a:r>
              <a:rPr lang="es-CO" dirty="0"/>
              <a:t>, y la consecuencia de la desobediencia es una eternidad sin Dios, después de ser exterminado en el lago de fuego.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07924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F30760B-2B5F-4EA4-9D21-E519EA22BB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  <a:effectLst>
            <a:glow rad="101600">
              <a:srgbClr val="C00000">
                <a:alpha val="60000"/>
              </a:srgb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/>
              <a:t>La pregunta es: ¿Por qué no se toman el tiempo ahora para recibir la vida eterna, que es tan simple como: </a:t>
            </a:r>
          </a:p>
          <a:p>
            <a:r>
              <a:rPr lang="es-CO" dirty="0"/>
              <a:t> </a:t>
            </a:r>
            <a:r>
              <a:rPr lang="es-CO" b="1" dirty="0"/>
              <a:t>Primero</a:t>
            </a:r>
            <a:r>
              <a:rPr lang="es-CO" dirty="0"/>
              <a:t>. Admitir - </a:t>
            </a:r>
            <a:r>
              <a:rPr lang="es-CO" u="sng" dirty="0"/>
              <a:t>Yo soy un pecador y no puedo alcanzar la vida eterna por mí mismo</a:t>
            </a:r>
            <a:r>
              <a:rPr lang="es-CO" dirty="0"/>
              <a:t>. Todo el mundo ha pecado y necesita el perdón de Dios. Dios dice: “</a:t>
            </a:r>
            <a:r>
              <a:rPr lang="es-CO" b="1" i="1" dirty="0"/>
              <a:t>Por cuanto todos pecaron y están destituidos de la gloria de Dios</a:t>
            </a:r>
            <a:r>
              <a:rPr lang="es-CO" dirty="0"/>
              <a:t>.” </a:t>
            </a:r>
            <a:r>
              <a:rPr lang="es-CO" dirty="0">
                <a:solidFill>
                  <a:srgbClr val="FF0000"/>
                </a:solidFill>
              </a:rPr>
              <a:t>(Romanos 3:23) </a:t>
            </a:r>
          </a:p>
          <a:p>
            <a:r>
              <a:rPr lang="es-CO" dirty="0"/>
              <a:t> </a:t>
            </a:r>
            <a:r>
              <a:rPr lang="es-CO" b="1" dirty="0"/>
              <a:t>Segundo</a:t>
            </a:r>
            <a:r>
              <a:rPr lang="es-CO" dirty="0"/>
              <a:t>. </a:t>
            </a:r>
            <a:r>
              <a:rPr lang="es-CO" u="sng" dirty="0"/>
              <a:t>Creer en Jesucristo como Hijo único de Dios que fue crucificado por mis pecados</a:t>
            </a:r>
            <a:r>
              <a:rPr lang="es-CO" dirty="0"/>
              <a:t>. La Biblia dice: “</a:t>
            </a:r>
            <a:r>
              <a:rPr lang="es-CO" b="1" i="1" dirty="0"/>
              <a:t>Mas Dios muestra su amor para con nosotros, en que siendo aún pecadores, Cristo murió por nosotros</a:t>
            </a:r>
            <a:r>
              <a:rPr lang="es-CO" dirty="0"/>
              <a:t>.” </a:t>
            </a:r>
            <a:r>
              <a:rPr lang="es-CO" dirty="0">
                <a:solidFill>
                  <a:srgbClr val="FF0000"/>
                </a:solidFill>
              </a:rPr>
              <a:t>(Romanos 5:8)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55758230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71C86A6-1F26-413C-89C0-DDC4F7F7BD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03159"/>
            <a:ext cx="8229600" cy="6279444"/>
          </a:xfrm>
          <a:effectLst>
            <a:glow rad="101600">
              <a:srgbClr val="C00000">
                <a:alpha val="60000"/>
              </a:srgb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es-CO" sz="3800" b="1" dirty="0"/>
              <a:t>Tercero</a:t>
            </a:r>
            <a:r>
              <a:rPr lang="es-CO" sz="3800" dirty="0"/>
              <a:t>. </a:t>
            </a:r>
            <a:r>
              <a:rPr lang="es-CO" sz="3800" u="sng" dirty="0"/>
              <a:t>El perdón de Dios está disponible para todos</a:t>
            </a:r>
            <a:r>
              <a:rPr lang="es-CO" sz="3800" dirty="0"/>
              <a:t>.  La Biblia dice: “</a:t>
            </a:r>
            <a:r>
              <a:rPr lang="es-CO" sz="3800" b="1" i="1" dirty="0"/>
              <a:t>Tanto amó Dios al mundo que dio a su único Hijo, para que todo aquel que en él cree no se pierda, mas tenga vida eterna</a:t>
            </a:r>
            <a:r>
              <a:rPr lang="es-CO" sz="3800" dirty="0"/>
              <a:t>.” </a:t>
            </a:r>
            <a:r>
              <a:rPr lang="es-CO" sz="3800" dirty="0">
                <a:solidFill>
                  <a:srgbClr val="FF0000"/>
                </a:solidFill>
              </a:rPr>
              <a:t>(Juan 3:16)</a:t>
            </a:r>
          </a:p>
          <a:p>
            <a:r>
              <a:rPr lang="es-CO" sz="4200" b="1" dirty="0"/>
              <a:t>Cuarto.</a:t>
            </a:r>
            <a:r>
              <a:rPr lang="es-CO" sz="4200" dirty="0"/>
              <a:t> </a:t>
            </a:r>
            <a:r>
              <a:rPr lang="es-CO" sz="4200" u="sng" dirty="0"/>
              <a:t>Confesar que Jesucristo es el Señor de mi vida</a:t>
            </a:r>
            <a:r>
              <a:rPr lang="es-CO" sz="4200" dirty="0"/>
              <a:t>. “</a:t>
            </a:r>
            <a:r>
              <a:rPr lang="es-CO" sz="4200" b="1" i="1" dirty="0"/>
              <a:t>Si confiesas con tu boca que Jesús es el Señor, y crees en tu corazón que Dios lo levantó de entre los muertos, serás salvo</a:t>
            </a:r>
            <a:r>
              <a:rPr lang="es-CO" sz="4200" dirty="0"/>
              <a:t>.” </a:t>
            </a:r>
            <a:r>
              <a:rPr lang="es-CO" sz="4200" dirty="0">
                <a:solidFill>
                  <a:srgbClr val="FF0000"/>
                </a:solidFill>
              </a:rPr>
              <a:t>(Romanos 10:9)</a:t>
            </a:r>
          </a:p>
          <a:p>
            <a:pPr marL="0" indent="0">
              <a:buNone/>
            </a:pPr>
            <a:endParaRPr lang="es-CO" sz="3800" dirty="0"/>
          </a:p>
          <a:p>
            <a:pPr marL="0" indent="0">
              <a:buNone/>
            </a:pPr>
            <a:r>
              <a:rPr lang="es-CO" sz="3800" dirty="0"/>
              <a:t>Según la Biblia, es imposible llegar al cielo por nuestra cuenta. “</a:t>
            </a:r>
            <a:r>
              <a:rPr lang="es-CO" sz="3800" b="1" i="1" dirty="0"/>
              <a:t>Porque por gracia sois salvos por medio de la fe; y esto no de vosotros, pues es don de Dios; no por obras, para que nadie se gloríe</a:t>
            </a:r>
            <a:r>
              <a:rPr lang="es-CO" sz="3800" dirty="0"/>
              <a:t>” </a:t>
            </a:r>
            <a:r>
              <a:rPr lang="es-CO" sz="3800" dirty="0">
                <a:solidFill>
                  <a:srgbClr val="FF0000"/>
                </a:solidFill>
              </a:rPr>
              <a:t>(Efesios 2:8-9)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3265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17908"/>
            <a:ext cx="8229600" cy="6192688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s-CO" sz="2800" dirty="0"/>
              <a:t>El sueño de Dios es que nos apartemos del pecado y del yo. Dios dice: “</a:t>
            </a:r>
            <a:r>
              <a:rPr lang="es-CO" sz="2800" b="1" i="1" dirty="0"/>
              <a:t>Si no os arrepentís, todos pereceréis igualmente</a:t>
            </a:r>
            <a:r>
              <a:rPr lang="es-CO" sz="2800" dirty="0"/>
              <a:t>.” </a:t>
            </a:r>
            <a:r>
              <a:rPr lang="es-CO" sz="2800" dirty="0">
                <a:solidFill>
                  <a:srgbClr val="FF0000"/>
                </a:solidFill>
              </a:rPr>
              <a:t>(Lucas 13:3). </a:t>
            </a:r>
            <a:r>
              <a:rPr lang="es-CO" sz="2800" dirty="0"/>
              <a:t>Arrepentirse quiere decir, dejar de hacer lo malo, eso es lo que Dios quiere.  </a:t>
            </a:r>
          </a:p>
          <a:p>
            <a:pPr marL="0" indent="0">
              <a:buNone/>
            </a:pPr>
            <a:endParaRPr lang="es-CO" sz="2800" dirty="0"/>
          </a:p>
          <a:p>
            <a:pPr marL="0" indent="0">
              <a:buNone/>
            </a:pPr>
            <a:r>
              <a:rPr lang="es-CO" sz="2800" dirty="0"/>
              <a:t>El deseo de Dios y mío es que te Vuelvas a Jesús y acéptalo como tu Señor y Salvador. Él dice: “</a:t>
            </a:r>
            <a:r>
              <a:rPr lang="es-CO" sz="2800" b="1" i="1" dirty="0"/>
              <a:t>Yo soy el camino, la verdad y la vida. Nadie viene al Padre sino por mí.</a:t>
            </a:r>
            <a:r>
              <a:rPr lang="es-CO" sz="2800" dirty="0"/>
              <a:t>” </a:t>
            </a:r>
            <a:r>
              <a:rPr lang="es-CO" sz="2800" dirty="0">
                <a:solidFill>
                  <a:srgbClr val="FF0000"/>
                </a:solidFill>
              </a:rPr>
              <a:t>(Juan 14:6) </a:t>
            </a:r>
          </a:p>
          <a:p>
            <a:r>
              <a:rPr lang="es-CO" sz="2800" dirty="0"/>
              <a:t> La Nueve Jerusalén, es el lugar maravilloso donde vamos a vivir con Dios para siempre si estamos dispuestos a arrepentirnos de nuestros pecados y confesar a Cristo como Salvador. Amen.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2168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991909"/>
          </a:xfrm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CO" sz="3600" dirty="0"/>
              <a:t>Jesús dijo: “</a:t>
            </a:r>
            <a:r>
              <a:rPr lang="es-CO" sz="3600" b="1" i="1" dirty="0"/>
              <a:t>Y si me fuere y os preparare lugar, vendré otra vez, y os tomaré a mí mismo, para que donde yo estoy, vosotros también estéis</a:t>
            </a:r>
            <a:r>
              <a:rPr lang="es-CO" sz="3600" dirty="0"/>
              <a:t>“. </a:t>
            </a:r>
            <a:r>
              <a:rPr lang="es-CO" sz="3600" dirty="0">
                <a:solidFill>
                  <a:srgbClr val="FF0000"/>
                </a:solidFill>
              </a:rPr>
              <a:t>(Juan 14:3)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32A3913-36F4-4198-BE80-2C97089737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841" y="6014295"/>
            <a:ext cx="8229600" cy="936103"/>
          </a:xfrm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/>
              <a:t>Vale la pena que tu y yo nos esforcemos por hacer la voluntad de Dios, hoy.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356682D-D49A-48DF-842D-797F1DA530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2712" y="2389239"/>
            <a:ext cx="3466729" cy="3502364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775CB1E-C78A-4DFE-8FED-57B3DC9A2A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973" y="2420888"/>
            <a:ext cx="4474840" cy="3502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58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CO" dirty="0"/>
              <a:t>Recuerda, Cristo bajó desde el cielo únicamente a buscarte. 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020932"/>
            <a:ext cx="8229600" cy="1504412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es-CO" dirty="0"/>
              <a:t>Y te dice Hoy: “Venid a mí todos los que estáis trabajados y cargados, y yo os haré descansar” </a:t>
            </a:r>
          </a:p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Mat.11:28</a:t>
            </a:r>
          </a:p>
          <a:p>
            <a:pPr marL="0" indent="0" algn="ctr">
              <a:buNone/>
            </a:pPr>
            <a:r>
              <a:rPr lang="es-CO" sz="4400" b="1" dirty="0"/>
              <a:t>¿Quienes están dispuestos a escuchar su invitación, hoy? </a:t>
            </a:r>
          </a:p>
          <a:p>
            <a:pPr marL="0" indent="0" algn="ctr">
              <a:buNone/>
            </a:pPr>
            <a:r>
              <a:rPr lang="es-CO" dirty="0"/>
              <a:t>Póngase de pie, para orar por ustedes. 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E944F94-9E31-42E5-957D-7C06D3EF76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800" y="1556793"/>
            <a:ext cx="3240360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771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1509</Words>
  <Application>Microsoft Office PowerPoint</Application>
  <PresentationFormat>Presentación en pantalla (4:3)</PresentationFormat>
  <Paragraphs>61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9" baseType="lpstr">
      <vt:lpstr>Arial</vt:lpstr>
      <vt:lpstr>Calibri</vt:lpstr>
      <vt:lpstr>Tema de Office</vt:lpstr>
      <vt:lpstr>PELIGRO DE RECHAZAR EL LLAMADO DE DIOS</vt:lpstr>
      <vt:lpstr>Presentación de PowerPoint</vt:lpstr>
      <vt:lpstr>Presentación de PowerPoint</vt:lpstr>
      <vt:lpstr>Tu salvación depende únicamente de tu elección </vt:lpstr>
      <vt:lpstr>Presentación de PowerPoint</vt:lpstr>
      <vt:lpstr>Presentación de PowerPoint</vt:lpstr>
      <vt:lpstr>Presentación de PowerPoint</vt:lpstr>
      <vt:lpstr>Presentación de PowerPoint</vt:lpstr>
      <vt:lpstr>El asunto es entre tu y Dios solamente</vt:lpstr>
      <vt:lpstr>No es por asustarte</vt:lpstr>
      <vt:lpstr>Presentación de PowerPoint</vt:lpstr>
      <vt:lpstr>Presentación de PowerPoint</vt:lpstr>
      <vt:lpstr>Presentación de PowerPoint</vt:lpstr>
      <vt:lpstr>Presentación de PowerPoint</vt:lpstr>
      <vt:lpstr>Jesús dijo: “Y si me fuere y os preparare lugar, vendré otra vez, y os tomaré a mí mismo, para que donde yo estoy, vosotros también estéis“. (Juan 14:3)</vt:lpstr>
      <vt:lpstr>Recuerda, Cristo bajó desde el cielo únicamente a buscarte.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PELIGRO DE RECHAZAR EL LLAMADO DE DIOS</dc:title>
  <dc:creator>FAMILIA FIERRO CH</dc:creator>
  <cp:lastModifiedBy>Usuario</cp:lastModifiedBy>
  <cp:revision>58</cp:revision>
  <dcterms:created xsi:type="dcterms:W3CDTF">2014-02-12T21:49:34Z</dcterms:created>
  <dcterms:modified xsi:type="dcterms:W3CDTF">2017-07-01T03:08:58Z</dcterms:modified>
</cp:coreProperties>
</file>